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4" r:id="rId3"/>
    <p:sldId id="276" r:id="rId4"/>
    <p:sldId id="273" r:id="rId5"/>
    <p:sldId id="271" r:id="rId6"/>
    <p:sldId id="272" r:id="rId7"/>
    <p:sldId id="275" r:id="rId8"/>
    <p:sldId id="277" r:id="rId9"/>
    <p:sldId id="278" r:id="rId10"/>
    <p:sldId id="279" r:id="rId11"/>
    <p:sldId id="28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1D0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870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C53DF-C182-4648-A980-A593746DABD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FE4B2-F8D5-4036-91E4-C93C1D66B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73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8D3A8-C69B-4D72-AAFF-FB49C66549B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588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8D3A8-C69B-4D72-AAFF-FB49C66549B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748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8D3A8-C69B-4D72-AAFF-FB49C66549B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964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DA9BE9-52A5-4CFC-82D6-F6CEB25780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134576E-4782-47F6-A2EA-6D5155438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6B6DB0-6AB8-4822-B1CE-8E3F56461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745566-59C2-4038-8760-6CB89A068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E6A1C84-8D70-48B0-90FD-1FD640724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31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BA2616-BFA2-4991-B92F-0E3254BF2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4A8717A-3667-4A10-837C-56D9F5BDE2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33791BC-676A-45AC-85D3-640228C5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DE6E7F4-FFB1-4BB8-950C-57B8643E4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26B7AC-C6D2-4204-8EC1-9969A8527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734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7D9C4D7-4697-4F3B-8ABB-1708E92B9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3F8F669-BD72-4383-9E5D-7DCE9A81B4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A4A2E4-AE3F-4AF8-8A41-5FAB702E7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656508C-8B1C-409C-9105-C2D61A464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C9ABF6B-AE81-4C30-A677-FA1EC6D04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78DDDF-2319-40A3-A7F4-A55A2F769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6D8EC6-FAA8-4AF1-B2B8-BA72F302C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8FD2CAC-9512-4136-95E8-A6BA42E1E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1C2FAF7-1C88-4CC9-B4EC-73A0BECCE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00D16E8-D77F-4690-AB7A-23904BA09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779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2C9EFF-C380-4F6B-931A-A4876A8A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47EE566-FE90-4269-B44D-F318D8F70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9432984-3362-4D5E-BB0D-7A9581848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8E0308-28CA-4D6C-8600-FCC437C12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7298823-C01A-45DE-B4C5-549939D63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55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73F3A0-091B-4286-B2F5-A04F45822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F11A6F2-868D-4383-9F24-065CA206DF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D3BD6F6-EB52-4C51-A322-07906A061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BD9077D-5B83-46A3-864F-9EFB36C8A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6C623B2-4FA6-46CC-98A9-9D31D55A7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90C14B5-B468-4FA1-A4FD-B52099B76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375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C599B-7F6D-4F14-A37D-15A937F72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3CCA365-FBA6-4B18-BFED-5C123AB2B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DD29840-FB19-4069-95DB-5B436E93E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2233D64-CB8F-46C9-9B2C-6F9FD9188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75C03F5-9AA6-4798-A51B-276BDAF60A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BD63A6C-4837-4490-9D0E-FCE5931B5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16F92B9-832D-4756-BB72-30DD3D354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25D6095-E8C5-4191-B918-548756E79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31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B72F43-0023-4555-BD30-052C865FB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57A6EDD-3FD9-4003-B1A6-53F9AA8A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DB97DEF-5764-4CDC-87B1-2843BF4F3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7B46B73-FDAC-4D52-9B7D-A07C744CD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2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7CB9359-026E-458E-ABC2-61F58D432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6DDCFAED-7541-40E0-841B-C223D1534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806AA3B-A904-4155-89E9-083193D7C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97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37BB6B-A044-4476-8938-F2EDE088E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E425D9E-1054-42B0-885F-376814821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A090306-54EA-4B72-AD7C-15D05B95C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5CAA51-F76A-4CDB-B274-AB8CECFEA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BB1BBA4-D5B1-4C61-B144-94E8E325D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A70087D-CEB9-4934-A79B-398185FDB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9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7DDE00-D467-4394-AF2E-35E682B8D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31FA465-DBBF-4913-B770-9C72A9A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D64EE2D-C629-4C4B-8329-EDE86B58E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217A501-D90D-4B92-B2A2-2797986BD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6A96278-DCB8-46ED-8FEF-1F583DE3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12D8F3B-12C4-4D20-820E-22A6E7D87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74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FB1289-7A3C-430B-9BDB-CED26B0C5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E0E3B92-E880-4E1C-8071-A813B1223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49E26E-716F-47E0-B15A-F0D0578AE5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D8337-F6FE-466B-815C-710AD864AF3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D19CCA9-1D4D-40F8-8FBD-B7BE5F339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3C629A7-359B-4F88-8C3F-2365D9CA87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2EEFF-8839-4C46-9900-B0C341E0A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19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e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2.png"/><Relationship Id="rId5" Type="http://schemas.openxmlformats.org/officeDocument/2006/relationships/image" Target="../media/image13.png"/><Relationship Id="rId10" Type="http://schemas.openxmlformats.org/officeDocument/2006/relationships/image" Target="../media/image18.jpg"/><Relationship Id="rId4" Type="http://schemas.openxmlformats.org/officeDocument/2006/relationships/image" Target="../media/image12.png"/><Relationship Id="rId9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jpeg"/><Relationship Id="rId3" Type="http://schemas.openxmlformats.org/officeDocument/2006/relationships/image" Target="../media/image1.jpg"/><Relationship Id="rId7" Type="http://schemas.openxmlformats.org/officeDocument/2006/relationships/image" Target="../media/image21.png"/><Relationship Id="rId12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iff"/><Relationship Id="rId11" Type="http://schemas.openxmlformats.org/officeDocument/2006/relationships/image" Target="../media/image23.png"/><Relationship Id="rId5" Type="http://schemas.microsoft.com/office/2007/relationships/hdphoto" Target="../media/hdphoto2.wdp"/><Relationship Id="rId1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F3F644E-DEF0-42B0-A830-2D480CBBE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02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A7CB1B-DDC5-410E-9D34-247484534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6286" y="193833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ВОЙСКА </a:t>
            </a:r>
            <a:b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БЕСПИЛОТНЫХ СИСТЕМ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27938E4-EDD4-4D35-B274-E9C209BF0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0812" y="4945855"/>
            <a:ext cx="9144000" cy="740569"/>
          </a:xfrm>
        </p:spPr>
        <p:txBody>
          <a:bodyPr>
            <a:normAutofit fontScale="92500"/>
          </a:bodyPr>
          <a:lstStyle/>
          <a:p>
            <a:r>
              <a:rPr lang="ru-RU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БПЛА — не будущее. Это уже наше настоящее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2626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8FAD27D-C9F6-42D2-91B1-3E8FA8598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911745" y="104775"/>
            <a:ext cx="8552986" cy="90872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ru-RU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АЛГОРИТМ ДЕЙСТВИЙ ДЛЯ ПОСТУПЛЕНИЯ</a:t>
            </a:r>
          </a:p>
          <a:p>
            <a:pPr algn="ctr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ru-RU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ВОЕННУЮ СЛУЖБУ ПО </a:t>
            </a:r>
            <a:r>
              <a:rPr lang="ru-RU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КОНТРАКТУ</a:t>
            </a:r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335360" y="1436787"/>
            <a:ext cx="11617291" cy="864096"/>
          </a:xfrm>
          <a:prstGeom prst="downArrowCallout">
            <a:avLst>
              <a:gd name="adj1" fmla="val 711764"/>
              <a:gd name="adj2" fmla="val 355882"/>
              <a:gd name="adj3" fmla="val 25000"/>
              <a:gd name="adj4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5</a:t>
            </a:r>
            <a:r>
              <a:rPr lang="ru-RU" sz="2400" dirty="0" smtClean="0"/>
              <a:t> шагов поступления на военную службу по контракту</a:t>
            </a:r>
          </a:p>
          <a:p>
            <a:pPr algn="ctr"/>
            <a:r>
              <a:rPr lang="ru-RU" sz="1600" dirty="0" smtClean="0"/>
              <a:t>(подробнее на официальном сайте Минобороны России по адресу </a:t>
            </a:r>
            <a:r>
              <a:rPr lang="en-US" sz="1600" dirty="0" smtClean="0"/>
              <a:t>www.mil.ru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360" y="2372891"/>
            <a:ext cx="11617291" cy="6137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Первый шаг: </a:t>
            </a:r>
            <a:r>
              <a:rPr lang="ru-RU" dirty="0" smtClean="0"/>
              <a:t>сдать документы в пункт отбора или военный комиссариат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360" y="3149427"/>
            <a:ext cx="11617291" cy="66362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Второй шаг: </a:t>
            </a:r>
            <a:r>
              <a:rPr lang="ru-RU" dirty="0" smtClean="0"/>
              <a:t>пройти собеседование с психологом в пункте отбора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5360" y="4029075"/>
            <a:ext cx="11617291" cy="6652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Третий шаг: </a:t>
            </a:r>
            <a:r>
              <a:rPr lang="ru-RU" dirty="0" smtClean="0"/>
              <a:t>пройти медицинский осмотр в военном комиссариате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360" y="4910373"/>
            <a:ext cx="11617291" cy="6308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Четвертый шаг: </a:t>
            </a:r>
            <a:r>
              <a:rPr lang="ru-RU" dirty="0"/>
              <a:t>з</a:t>
            </a:r>
            <a:r>
              <a:rPr lang="ru-RU" dirty="0" smtClean="0"/>
              <a:t>аключить контракт в пункте отбора на военную службу по контракту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5360" y="5791671"/>
            <a:ext cx="11617291" cy="6856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Пятый шаг: </a:t>
            </a:r>
            <a:r>
              <a:rPr lang="ru-RU" dirty="0" smtClean="0"/>
              <a:t>получить предписание и убыть к месту службы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45818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8FAD27D-C9F6-42D2-91B1-3E8FA8598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08B5C2-75A2-4819-BC72-3C9604358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763" y="96176"/>
            <a:ext cx="8172450" cy="981075"/>
          </a:xfrm>
        </p:spPr>
        <p:txBody>
          <a:bodyPr>
            <a:normAutofit/>
          </a:bodyPr>
          <a:lstStyle/>
          <a:p>
            <a:pPr algn="ctr">
              <a:spcBef>
                <a:spcPts val="1000"/>
              </a:spcBef>
            </a:pPr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КОНТАКТЫ ПУНКТА ОТБОРА НА ВОЕННУЮ СЛУЖБУ ПО КОНТРАКТУ</a:t>
            </a:r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C27D1-62FA-4B34-8C01-D52D9EB67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590675"/>
            <a:ext cx="10515600" cy="49910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МЫ НАХОДИМСЯ</a:t>
            </a:r>
            <a:r>
              <a:rPr lang="en-US" sz="36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АДРЕСУ</a:t>
            </a:r>
            <a:r>
              <a:rPr lang="en-US" sz="36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ru-RU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г. Абакан, улица </a:t>
            </a:r>
            <a:r>
              <a:rPr lang="ru-RU" sz="36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Пирятинская</a:t>
            </a:r>
            <a:r>
              <a:rPr lang="ru-RU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д. 17А</a:t>
            </a:r>
            <a:endParaRPr lang="en-US" sz="3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3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36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ЗВОНИ, ТЕБЯ ПРОКОНСУЛЬТИРУЮТ</a:t>
            </a:r>
            <a:r>
              <a:rPr lang="en-US" sz="36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u="sng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3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(3902) 35-89-04</a:t>
            </a:r>
          </a:p>
          <a:p>
            <a:pPr marL="0" indent="0" algn="ctr">
              <a:buNone/>
            </a:pPr>
            <a:endParaRPr lang="ru-RU" sz="3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4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8-923-393-50-01</a:t>
            </a:r>
            <a:endParaRPr lang="ru-RU" sz="4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72D8642-0A7D-4540-BE21-E99A6AC5A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516CC9-6B67-44C5-B05A-AE45E6C0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2850" y="269876"/>
            <a:ext cx="9725025" cy="68243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СЛУЖБА В ВОЙСКАХ БЕСПИЛОТНЫХ СИСТЕМ ОТКРЫВАЕТ УНИКАЛЬНЫЕ ВОЗМОЖНОСТИ</a:t>
            </a:r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791674" y="3476625"/>
            <a:ext cx="8342801" cy="6230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ПОЛУЧИТЬ ХОРОШО ОПЛАЧИВАЕМЫЙ ОПЫТ РАБОТЫ ПО СПЕЦИАЛЬНОСТИ, ПОЛУЧЕНИЕ ДОПОЛНИТЕЛЬНОГО ОБРАЗОВАНИЯ.</a:t>
            </a:r>
            <a:endParaRPr lang="ru-RU" sz="2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00151" y="4507922"/>
            <a:ext cx="8105724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УСОВЕРШЕНСТВОВАТЬ СВОИ ПРАКТИЧЕСКИЕ НАВЫКИ,  ЗА СЧЕТ ИЗУЧЕНИЯ НОВОЙ ТЕХНИКИ, РАСШИРИТЬ ТЕОРЕТИЧЕСКИЕ ПОЗНАНИЯ И ПРАКТИЧЕСКИЕ ЗНАНИЯ.</a:t>
            </a:r>
            <a:endParaRPr lang="ru-RU" sz="2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91674" y="2554307"/>
            <a:ext cx="7799876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ПРИМЕНИТЬ ЗНАНИЯ ПОЛУЧЕННЫЕ В ВУЗЕ НА ПРАКТИКЕ И В ИЗОБРЕТАТЕЛЬСКОЙ РАБОТЕ.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91674" y="5310991"/>
            <a:ext cx="7895126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СДЕЛАТЬ ПЕРВЫЙ ШАГ </a:t>
            </a: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КАРЬЕРЕ </a:t>
            </a: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ОФИЦЕРА.</a:t>
            </a:r>
            <a:endParaRPr lang="ru-RU" sz="2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9773" y="2440848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9774" y="3215015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1651" y="4246312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37310" y="5358616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6" name="Рисунок 25"/>
          <p:cNvPicPr/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419350"/>
            <a:ext cx="4280535" cy="4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52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48FAD27D-C9F6-42D2-91B1-3E8FA8598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-40203" y="83480"/>
            <a:ext cx="12170630" cy="747756"/>
            <a:chOff x="-54355" y="58919"/>
            <a:chExt cx="12191992" cy="571276"/>
          </a:xfrm>
        </p:grpSpPr>
        <p:sp>
          <p:nvSpPr>
            <p:cNvPr id="28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54355" y="212403"/>
              <a:ext cx="12191992" cy="417792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lvl="0" algn="ctr" defTabSz="1034349">
                <a:lnSpc>
                  <a:spcPct val="95000"/>
                </a:lnSpc>
                <a:defRPr/>
              </a:pPr>
              <a:r>
                <a:rPr lang="ru-RU" sz="32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Преимущества прохождения военной службы</a:t>
              </a:r>
              <a:br>
                <a:rPr lang="ru-RU" sz="32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32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  <a:r>
                <a:rPr lang="ru-RU" sz="32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32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подразделениях войск </a:t>
              </a:r>
              <a:r>
                <a:rPr lang="ru-RU" sz="32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БпС</a:t>
              </a:r>
              <a:endParaRPr lang="ru-RU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358037" y="1457325"/>
            <a:ext cx="11222251" cy="9048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31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  <p:sp>
        <p:nvSpPr>
          <p:cNvPr id="33" name="Скругленный прямоугольник 32"/>
          <p:cNvSpPr/>
          <p:nvPr/>
        </p:nvSpPr>
        <p:spPr>
          <a:xfrm>
            <a:off x="379199" y="5753101"/>
            <a:ext cx="11222251" cy="4191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79199" y="5029200"/>
            <a:ext cx="11222251" cy="6286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88724" y="4057650"/>
            <a:ext cx="11222251" cy="89534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79199" y="2419351"/>
            <a:ext cx="11222251" cy="4476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79198" y="2933700"/>
            <a:ext cx="11222251" cy="5524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79197" y="3552824"/>
            <a:ext cx="11222251" cy="4476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79199" y="896911"/>
            <a:ext cx="11582953" cy="578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just">
              <a:buFont typeface="Wingdings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Заключение контракта на срок от 1 года, в котором закрепляется дополнительное условие:</a:t>
            </a:r>
          </a:p>
          <a:p>
            <a:pPr algn="just"/>
            <a:r>
              <a:rPr lang="ru-RU" dirty="0" smtClean="0">
                <a:solidFill>
                  <a:schemeClr val="dk1"/>
                </a:solidFill>
              </a:rPr>
              <a:t>гарантированное </a:t>
            </a:r>
            <a:r>
              <a:rPr lang="ru-RU" dirty="0">
                <a:solidFill>
                  <a:schemeClr val="dk1"/>
                </a:solidFill>
              </a:rPr>
              <a:t>увольнение с военной службы по истечении срока контракта </a:t>
            </a:r>
            <a:r>
              <a:rPr lang="ru-RU" dirty="0" smtClean="0">
                <a:solidFill>
                  <a:schemeClr val="dk1"/>
                </a:solidFill>
              </a:rPr>
              <a:t>при </a:t>
            </a:r>
            <a:r>
              <a:rPr lang="ru-RU" dirty="0">
                <a:solidFill>
                  <a:schemeClr val="dk1"/>
                </a:solidFill>
              </a:rPr>
              <a:t>нежелании </a:t>
            </a:r>
            <a:endParaRPr lang="ru-RU" dirty="0" smtClean="0">
              <a:solidFill>
                <a:schemeClr val="dk1"/>
              </a:solidFill>
            </a:endParaRPr>
          </a:p>
          <a:p>
            <a:pPr algn="just"/>
            <a:r>
              <a:rPr lang="ru-RU" dirty="0" smtClean="0">
                <a:solidFill>
                  <a:schemeClr val="dk1"/>
                </a:solidFill>
              </a:rPr>
              <a:t>заключать </a:t>
            </a:r>
            <a:r>
              <a:rPr lang="ru-RU" dirty="0">
                <a:solidFill>
                  <a:schemeClr val="dk1"/>
                </a:solidFill>
              </a:rPr>
              <a:t>новый контракт;</a:t>
            </a:r>
          </a:p>
          <a:p>
            <a:pPr marL="800100" lvl="1" indent="-342900">
              <a:buFont typeface="Wingdings" pitchFamily="2" charset="2"/>
              <a:buChar char="q"/>
            </a:pPr>
            <a:endParaRPr lang="ru-RU" sz="11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2900" algn="just">
              <a:buFont typeface="Wingdings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Прохождение военной службы только в войсках беспилотных систем;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11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2900" algn="just">
              <a:buFont typeface="Wingdings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Обязательное обучение по программе специальной подготовки специалистов беспилотных систем </a:t>
            </a:r>
            <a:endParaRPr lang="ru-RU" dirty="0" smtClean="0">
              <a:solidFill>
                <a:schemeClr val="dk1"/>
              </a:solidFill>
            </a:endParaRPr>
          </a:p>
          <a:p>
            <a:pPr algn="just"/>
            <a:r>
              <a:rPr lang="ru-RU" dirty="0" smtClean="0">
                <a:solidFill>
                  <a:schemeClr val="dk1"/>
                </a:solidFill>
              </a:rPr>
              <a:t>в </a:t>
            </a:r>
            <a:r>
              <a:rPr lang="ru-RU" dirty="0">
                <a:solidFill>
                  <a:schemeClr val="dk1"/>
                </a:solidFill>
              </a:rPr>
              <a:t>учебных центрах Министерства обороны Российской Федерации;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11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Возможность заключения контракта на 1 год, вместо службы по призыву 1 год;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11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Предоставление академического отпуска </a:t>
            </a:r>
            <a:r>
              <a:rPr lang="ru-RU" dirty="0" smtClean="0">
                <a:solidFill>
                  <a:schemeClr val="dk1"/>
                </a:solidFill>
              </a:rPr>
              <a:t>студентам </a:t>
            </a:r>
            <a:r>
              <a:rPr lang="ru-RU" dirty="0">
                <a:solidFill>
                  <a:schemeClr val="dk1"/>
                </a:solidFill>
              </a:rPr>
              <a:t>гражданских образовательных организаций высшего </a:t>
            </a:r>
            <a:r>
              <a:rPr lang="ru-RU" dirty="0" smtClean="0">
                <a:solidFill>
                  <a:schemeClr val="dk1"/>
                </a:solidFill>
              </a:rPr>
              <a:t>и</a:t>
            </a:r>
          </a:p>
          <a:p>
            <a:r>
              <a:rPr lang="ru-RU" dirty="0" smtClean="0">
                <a:solidFill>
                  <a:schemeClr val="dk1"/>
                </a:solidFill>
              </a:rPr>
              <a:t>среднего </a:t>
            </a:r>
            <a:r>
              <a:rPr lang="ru-RU" dirty="0">
                <a:solidFill>
                  <a:schemeClr val="dk1"/>
                </a:solidFill>
              </a:rPr>
              <a:t>профессионального образования, заключившим контракт о прохождении военной службы </a:t>
            </a:r>
            <a:endParaRPr lang="ru-RU" dirty="0" smtClean="0">
              <a:solidFill>
                <a:schemeClr val="dk1"/>
              </a:solidFill>
            </a:endParaRPr>
          </a:p>
          <a:p>
            <a:r>
              <a:rPr lang="ru-RU" dirty="0" smtClean="0">
                <a:solidFill>
                  <a:schemeClr val="dk1"/>
                </a:solidFill>
              </a:rPr>
              <a:t>в</a:t>
            </a:r>
            <a:r>
              <a:rPr lang="en-US" dirty="0">
                <a:solidFill>
                  <a:schemeClr val="dk1"/>
                </a:solidFill>
              </a:rPr>
              <a:t> </a:t>
            </a:r>
            <a:r>
              <a:rPr lang="ru-RU" dirty="0">
                <a:solidFill>
                  <a:schemeClr val="dk1"/>
                </a:solidFill>
              </a:rPr>
              <a:t>войсках </a:t>
            </a:r>
            <a:r>
              <a:rPr lang="ru-RU" dirty="0" err="1">
                <a:solidFill>
                  <a:schemeClr val="dk1"/>
                </a:solidFill>
              </a:rPr>
              <a:t>БпС</a:t>
            </a:r>
            <a:r>
              <a:rPr lang="ru-RU" dirty="0">
                <a:solidFill>
                  <a:schemeClr val="dk1"/>
                </a:solidFill>
              </a:rPr>
              <a:t>;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11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Получение уникальных знаний и навыков по применению беспилотных систем, востребованных, как в Минобороны России, так и в других силовых ведомствах, а так же во многих отраслях экономики</a:t>
            </a:r>
            <a:r>
              <a:rPr lang="en-US" dirty="0">
                <a:solidFill>
                  <a:schemeClr val="dk1"/>
                </a:solidFill>
              </a:rPr>
              <a:t>;</a:t>
            </a:r>
            <a:endParaRPr lang="ru-RU" dirty="0">
              <a:solidFill>
                <a:schemeClr val="dk1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endParaRPr lang="ru-RU" sz="11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Приобретение статуса ветерана боевых действий и право на соответствующие льготы.</a:t>
            </a:r>
          </a:p>
        </p:txBody>
      </p:sp>
    </p:spTree>
    <p:extLst>
      <p:ext uri="{BB962C8B-B14F-4D97-AF65-F5344CB8AC3E}">
        <p14:creationId xmlns:p14="http://schemas.microsoft.com/office/powerpoint/2010/main" val="184357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72D8642-0A7D-4540-BE21-E99A6AC5A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516CC9-6B67-44C5-B05A-AE45E6C0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2850" y="269876"/>
            <a:ext cx="9725025" cy="68243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lang="ru-RU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ВОЙСКАХ БЕСПИЛОТНЫХ СИСТЕМ </a:t>
            </a:r>
            <a:r>
              <a:rPr lang="ru-RU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ТЕБЯ </a:t>
            </a:r>
            <a:r>
              <a:rPr lang="ru-RU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НАУЧАТ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0507" y="1339627"/>
            <a:ext cx="10448993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емонтировать 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беспилотные системы-</a:t>
            </a:r>
            <a:r>
              <a:rPr lang="ru-RU" sz="2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схемотехника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пайка, работа с приборами, анализирующими </a:t>
            </a: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показатели электрических 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цепей, антенн и т.д.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8294" y="4842316"/>
            <a:ext cx="10461206" cy="3632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Строить </a:t>
            </a:r>
            <a:r>
              <a:rPr lang="en-US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IP –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сети, выстраивать радиосвязь.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80983" y="5332751"/>
            <a:ext cx="8712968" cy="33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Разбираться 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топографических картах.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3701" y="1238238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14407" y="4742598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4176" y="5225241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2" b="-1"/>
          <a:stretch/>
        </p:blipFill>
        <p:spPr bwMode="auto">
          <a:xfrm rot="10800000">
            <a:off x="6682838" y="2665032"/>
            <a:ext cx="5469825" cy="4167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778994" y="4295712"/>
            <a:ext cx="10448992" cy="382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Работать 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коммерческими </a:t>
            </a:r>
            <a:r>
              <a:rPr lang="ru-RU" sz="2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БпЛА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прошивка, настройка, обслуживание, ремонт.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68770" y="5883020"/>
            <a:ext cx="10470729" cy="4384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Знать 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инженерное дело, работать с боеприпасами и взрывчатыми веществами.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8296" y="3249912"/>
            <a:ext cx="10461204" cy="8576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Пилотировать 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беспилотные системы различных типов – воздушные </a:t>
            </a: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мультироторные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так и самолетного типа), наземные, надводные и подводные.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90508" y="2189984"/>
            <a:ext cx="10448992" cy="8576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астраивать 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программировать беспилотные системы, программировать на базовом уровне, работать в сфере 3</a:t>
            </a:r>
            <a:r>
              <a:rPr lang="en-US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-моделирования и 3</a:t>
            </a:r>
            <a:r>
              <a:rPr lang="en-US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печати с помощью специализированного программного обеспечения.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3701" y="2047124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1468" y="3091190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4951" y="4062210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2418" y="5673113"/>
            <a:ext cx="55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33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68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72D8642-0A7D-4540-BE21-E99A6AC5A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516CC9-6B67-44C5-B05A-AE45E6C0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6738" y="280772"/>
            <a:ext cx="8572500" cy="6635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Перечень обеспечений поступающего на военную службу по контракту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295F68-F106-466D-B46D-40F38C143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677" y="1193043"/>
            <a:ext cx="5202314" cy="553810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Единовременная </a:t>
            </a:r>
            <a:r>
              <a:rPr lang="ru-RU" sz="6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выплата в </a:t>
            </a:r>
            <a:r>
              <a:rPr lang="ru-RU" sz="64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размере </a:t>
            </a:r>
            <a:r>
              <a:rPr lang="ru-RU" sz="64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1050000 </a:t>
            </a:r>
            <a:r>
              <a:rPr lang="ru-RU" sz="6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 при заключении </a:t>
            </a: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контракта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endParaRPr lang="ru-RU" sz="2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Денежное </a:t>
            </a:r>
            <a:r>
              <a:rPr lang="ru-RU" sz="6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довольствие на регулярной ежемесячной </a:t>
            </a: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основе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endParaRPr lang="ru-RU" sz="2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Жилищное </a:t>
            </a:r>
            <a:r>
              <a:rPr lang="ru-RU" sz="6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обеспечение. Предоставление служебного жилья, компенсации за найм жилья, накопительная ипотечная система</a:t>
            </a: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endParaRPr lang="ru-RU" sz="2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6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вещевым </a:t>
            </a: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довольствием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endParaRPr lang="ru-RU" sz="2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Продовольственное </a:t>
            </a:r>
            <a:r>
              <a:rPr lang="ru-RU" sz="6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обеспечение. Обеспечением питанием или денежной компенсацией</a:t>
            </a: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endParaRPr lang="ru-RU" sz="2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Медицинское обеспечение</a:t>
            </a:r>
            <a:r>
              <a:rPr lang="en-US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6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- Бесплатное </a:t>
            </a:r>
            <a:r>
              <a:rPr lang="ru-RU" sz="6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медицинское </a:t>
            </a: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обслуживание</a:t>
            </a:r>
            <a:r>
              <a:rPr lang="en-US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6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- Диспансерное наблюдение</a:t>
            </a:r>
            <a:r>
              <a:rPr lang="en-US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6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6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- Санаторно-курортное обеспечение</a:t>
            </a:r>
            <a:r>
              <a:rPr lang="en-US" sz="6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6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6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F3EBD44-EA95-4214-8A53-70F3FD6C50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529" y="1281944"/>
            <a:ext cx="3131325" cy="17279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5811CC9-34BC-495C-9BD9-CBA38206FE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8" y="1281944"/>
            <a:ext cx="3069789" cy="357589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201C70F-1672-44E0-A7A9-D807225839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7" y="4928962"/>
            <a:ext cx="3057999" cy="18021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35D93F9-B278-40A6-BFB9-1EDC53BEC8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109" y="4928963"/>
            <a:ext cx="3147318" cy="180218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C6746198-94B4-4185-AB2C-69632DB013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403" y="3055656"/>
            <a:ext cx="3147319" cy="1802185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654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48FAD27D-C9F6-42D2-91B1-3E8FA8598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  <a:solidFill>
            <a:schemeClr val="accent1">
              <a:alpha val="4000"/>
            </a:schemeClr>
          </a:solidFill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C74A0B9-9292-4DC2-8D2B-3EC8D271C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61" y="5174061"/>
            <a:ext cx="5976190" cy="1180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7E39F0E-D988-4437-B59D-E8E2D22BE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3989" y="2446357"/>
            <a:ext cx="2875747" cy="966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5132A224-B045-4F9B-A55D-C4F710C12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989" y="1404821"/>
            <a:ext cx="2980952" cy="857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14FDA1E-69CF-4A5A-BB31-85B1875959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513" y="3630123"/>
            <a:ext cx="5976190" cy="13619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10840677-C275-4CB8-8BAC-AE24B130F7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65" y="2446357"/>
            <a:ext cx="2990476" cy="926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ADCF3831-6151-46D6-A5F3-5FC1EFD9ED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3989" y="1414037"/>
            <a:ext cx="2876190" cy="8479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C67C0487-D245-43F7-BA96-52645DAF54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360" y="1412493"/>
            <a:ext cx="3790766" cy="2478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F0030527-284A-4661-A6D4-2F6A6071B7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360" y="4101086"/>
            <a:ext cx="3790766" cy="2263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6" name="Группа 25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28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  <p:sp>
        <p:nvSpPr>
          <p:cNvPr id="37" name="Заголовок 1">
            <a:extLst>
              <a:ext uri="{FF2B5EF4-FFF2-40B4-BE49-F238E27FC236}">
                <a16:creationId xmlns="" xmlns:a16="http://schemas.microsoft.com/office/drawing/2014/main" id="{643954B0-9937-4D2A-97C7-347FB76F3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611" y="-101600"/>
            <a:ext cx="6628214" cy="132556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Дополнительные выплаты</a:t>
            </a:r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156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48FAD27D-C9F6-42D2-91B1-3E8FA8598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-45520" y="581028"/>
            <a:ext cx="12229552" cy="6272010"/>
            <a:chOff x="-34640" y="596295"/>
            <a:chExt cx="12229552" cy="6272010"/>
          </a:xfrm>
        </p:grpSpPr>
        <p:sp>
          <p:nvSpPr>
            <p:cNvPr id="28" name="TextBox 27"/>
            <p:cNvSpPr txBox="1"/>
            <p:nvPr/>
          </p:nvSpPr>
          <p:spPr>
            <a:xfrm>
              <a:off x="10490" y="596295"/>
              <a:ext cx="12181510" cy="6272010"/>
            </a:xfrm>
            <a:prstGeom prst="rect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468313" marR="0" lvl="0" indent="-285750" algn="just" defTabSz="12853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endPara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92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4" name="Picture 2" descr="C:\Users\ab3215\Desktop\Суперкам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303"/>
            <a:stretch/>
          </p:blipFill>
          <p:spPr bwMode="auto">
            <a:xfrm>
              <a:off x="48589" y="1829320"/>
              <a:ext cx="2550556" cy="10073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63249" y="1316421"/>
              <a:ext cx="30359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041293"/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Комплекс с </a:t>
              </a:r>
              <a:r>
                <a:rPr lang="ru-RU" altLang="ru-RU" sz="1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БпЛА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altLang="ru-RU" sz="1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41293"/>
              <a:r>
                <a:rPr lang="ru-RU" altLang="ru-RU" sz="14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ближнего 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действия «</a:t>
              </a:r>
              <a:r>
                <a:rPr lang="ru-RU" altLang="ru-RU" sz="1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Суперкам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  <a:endParaRPr lang="ru-RU" sz="1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5" descr="C:\Users\ab3203\Desktop\vtd_1c3.t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770" y="3357612"/>
              <a:ext cx="2208627" cy="1473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99728" y="2856327"/>
              <a:ext cx="253287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041293"/>
              <a:r>
                <a:rPr lang="en-US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FPV-</a:t>
              </a:r>
              <a:r>
                <a:rPr lang="ru-RU" altLang="ru-RU" sz="1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дрон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1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коптерного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типа</a:t>
              </a:r>
              <a:endParaRPr lang="ru-RU" sz="1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="" xmlns:a16="http://schemas.microsoft.com/office/drawing/2014/main" id="{1AB39353-FDC0-4851-B456-CDAD42E48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1" b="97642" l="8583" r="94018"/>
                      </a14:imgEffect>
                    </a14:imgLayer>
                  </a14:imgProps>
                </a:ext>
              </a:extLst>
            </a:blip>
            <a:srcRect l="12468" r="15652"/>
            <a:stretch/>
          </p:blipFill>
          <p:spPr>
            <a:xfrm rot="5400000">
              <a:off x="10255071" y="1020598"/>
              <a:ext cx="1011770" cy="2614436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9057643" y="1229734"/>
              <a:ext cx="313726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041293"/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Комплекс с </a:t>
              </a:r>
              <a:r>
                <a:rPr lang="ru-RU" altLang="ru-RU" sz="1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БпЛА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altLang="ru-RU" sz="1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41293"/>
              <a:r>
                <a:rPr lang="ru-RU" altLang="ru-RU" sz="14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ближнего 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действия «Молния-2Р»</a:t>
              </a:r>
              <a:endParaRPr lang="ru-RU" sz="1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Рисунок 21" descr="https://digbox.ru/upload/iblock/5d9/large_da8b063c_3a8b_42d9_9f5c_7ba17141a6d6.jp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6" b="56568" l="39971" r="9513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99" t="12110" r="5584" b="43333"/>
            <a:stretch/>
          </p:blipFill>
          <p:spPr bwMode="auto">
            <a:xfrm>
              <a:off x="9514833" y="3376920"/>
              <a:ext cx="2247570" cy="13043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9577563" y="3010216"/>
              <a:ext cx="20480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1041293">
                <a:defRPr/>
              </a:pPr>
              <a:r>
                <a:rPr lang="ru-RU" altLang="ru-RU" sz="1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БпЛА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12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коптерного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типа</a:t>
              </a:r>
              <a:endParaRPr lang="ru-RU" sz="1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2286" r="10000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rcRect l="5274" r="3648"/>
            <a:stretch/>
          </p:blipFill>
          <p:spPr>
            <a:xfrm>
              <a:off x="9219134" y="5605885"/>
              <a:ext cx="2911293" cy="119290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9722981" y="5065067"/>
              <a:ext cx="190359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041293"/>
              <a:r>
                <a:rPr lang="ru-RU" altLang="ru-RU" sz="1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БпЛА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КТ (тяжелые)</a:t>
              </a:r>
              <a:endParaRPr lang="ru-RU" sz="1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="" xmlns:a16="http://schemas.microsoft.com/office/drawing/2014/main" id="{FBFC4B83-34C3-4D97-B567-B2F4954C6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970" y="5437761"/>
              <a:ext cx="2069576" cy="1291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-34640" y="4907936"/>
              <a:ext cx="29456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041293"/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Наземный робототехнический </a:t>
              </a:r>
              <a:endParaRPr lang="ru-RU" altLang="ru-RU" sz="1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41293"/>
              <a:r>
                <a:rPr lang="ru-RU" altLang="ru-RU" sz="14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комплекс </a:t>
              </a:r>
              <a:r>
                <a:rPr lang="ru-RU" altLang="ru-RU" sz="1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«Крот-4»</a:t>
              </a:r>
            </a:p>
          </p:txBody>
        </p:sp>
      </p:grpSp>
      <p:sp>
        <p:nvSpPr>
          <p:cNvPr id="30" name="Прямоугольник: скругленные углы 53">
            <a:extLst>
              <a:ext uri="{FF2B5EF4-FFF2-40B4-BE49-F238E27FC236}">
                <a16:creationId xmlns="" xmlns:a16="http://schemas.microsoft.com/office/drawing/2014/main" id="{D4C99652-2944-4889-A115-9D325607DFA0}"/>
              </a:ext>
            </a:extLst>
          </p:cNvPr>
          <p:cNvSpPr/>
          <p:nvPr/>
        </p:nvSpPr>
        <p:spPr>
          <a:xfrm>
            <a:off x="3348678" y="1366354"/>
            <a:ext cx="2530800" cy="1008000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6899E33E-273A-4B84-A613-67FF445517DB}"/>
              </a:ext>
            </a:extLst>
          </p:cNvPr>
          <p:cNvSpPr/>
          <p:nvPr/>
        </p:nvSpPr>
        <p:spPr>
          <a:xfrm>
            <a:off x="3346641" y="1021569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4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возрасту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07A3D4D-FCA9-4D20-902A-B375FA5B01FF}"/>
              </a:ext>
            </a:extLst>
          </p:cNvPr>
          <p:cNvSpPr txBox="1"/>
          <p:nvPr/>
        </p:nvSpPr>
        <p:spPr>
          <a:xfrm>
            <a:off x="3374420" y="1396290"/>
            <a:ext cx="2502708" cy="268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dirty="0"/>
              <a:t>от 18 до </a:t>
            </a:r>
            <a:r>
              <a:rPr lang="ru-RU" sz="1400" b="1" dirty="0" smtClean="0"/>
              <a:t>45 </a:t>
            </a:r>
            <a:r>
              <a:rPr lang="ru-RU" sz="1400" b="1" dirty="0"/>
              <a:t>лет</a:t>
            </a:r>
          </a:p>
        </p:txBody>
      </p:sp>
      <p:sp>
        <p:nvSpPr>
          <p:cNvPr id="33" name="Прямоугольник: скругленные углы 53">
            <a:extLst>
              <a:ext uri="{FF2B5EF4-FFF2-40B4-BE49-F238E27FC236}">
                <a16:creationId xmlns="" xmlns:a16="http://schemas.microsoft.com/office/drawing/2014/main" id="{DB9D3244-F988-4710-ABF3-354A57C52D2A}"/>
              </a:ext>
            </a:extLst>
          </p:cNvPr>
          <p:cNvSpPr/>
          <p:nvPr/>
        </p:nvSpPr>
        <p:spPr>
          <a:xfrm>
            <a:off x="3348678" y="2486702"/>
            <a:ext cx="2530800" cy="857801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CA4F4B09-8F66-4623-BC64-AEE97E6897D5}"/>
              </a:ext>
            </a:extLst>
          </p:cNvPr>
          <p:cNvSpPr/>
          <p:nvPr/>
        </p:nvSpPr>
        <p:spPr>
          <a:xfrm>
            <a:off x="3350910" y="2142994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4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состоянию здоровья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A60A3F32-AA88-4C86-9469-F990F56ABC92}"/>
              </a:ext>
            </a:extLst>
          </p:cNvPr>
          <p:cNvSpPr txBox="1"/>
          <p:nvPr/>
        </p:nvSpPr>
        <p:spPr>
          <a:xfrm>
            <a:off x="3374420" y="2497692"/>
            <a:ext cx="2484513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/>
              <a:t>категория годности</a:t>
            </a:r>
            <a:br>
              <a:rPr lang="ru-RU" sz="1400" dirty="0"/>
            </a:br>
            <a:r>
              <a:rPr lang="ru-RU" sz="1400" dirty="0"/>
              <a:t>«А» или «Б»</a:t>
            </a:r>
          </a:p>
        </p:txBody>
      </p:sp>
      <p:sp>
        <p:nvSpPr>
          <p:cNvPr id="36" name="Прямоугольник: скругленные углы 53">
            <a:extLst>
              <a:ext uri="{FF2B5EF4-FFF2-40B4-BE49-F238E27FC236}">
                <a16:creationId xmlns="" xmlns:a16="http://schemas.microsoft.com/office/drawing/2014/main" id="{40368DA6-492F-48D0-BC8C-98A14E4223D6}"/>
              </a:ext>
            </a:extLst>
          </p:cNvPr>
          <p:cNvSpPr/>
          <p:nvPr/>
        </p:nvSpPr>
        <p:spPr>
          <a:xfrm>
            <a:off x="3351601" y="3422418"/>
            <a:ext cx="2530800" cy="3329480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AD0F977E-894E-4081-A364-65C9E9034BA9}"/>
              </a:ext>
            </a:extLst>
          </p:cNvPr>
          <p:cNvSpPr/>
          <p:nvPr/>
        </p:nvSpPr>
        <p:spPr>
          <a:xfrm>
            <a:off x="3352488" y="2989810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4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образованию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21F78969-2A88-448F-8E50-B309CB950BBC}"/>
              </a:ext>
            </a:extLst>
          </p:cNvPr>
          <p:cNvSpPr txBox="1"/>
          <p:nvPr/>
        </p:nvSpPr>
        <p:spPr>
          <a:xfrm>
            <a:off x="3326095" y="3464103"/>
            <a:ext cx="2532838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400" spc="-30" dirty="0" smtClean="0"/>
              <a:t>для </a:t>
            </a:r>
            <a:r>
              <a:rPr lang="ru-RU" sz="1400" b="1" spc="-30" dirty="0" smtClean="0"/>
              <a:t>авиационного персонала </a:t>
            </a:r>
            <a:r>
              <a:rPr lang="ru-RU" sz="1400" spc="-30" dirty="0" smtClean="0"/>
              <a:t>- высшее или </a:t>
            </a:r>
            <a:r>
              <a:rPr lang="ru-RU" sz="1400" spc="-30" dirty="0"/>
              <a:t>среднее </a:t>
            </a:r>
            <a:r>
              <a:rPr lang="ru-RU" sz="1400" spc="-30" dirty="0" smtClean="0"/>
              <a:t>профессиональное;</a:t>
            </a:r>
          </a:p>
          <a:p>
            <a:pPr marL="87313" indent="-873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400" spc="-30" dirty="0" smtClean="0"/>
              <a:t>для специалистов эксплуатирующих </a:t>
            </a:r>
            <a:r>
              <a:rPr lang="ru-RU" sz="1400" b="1" spc="-30" dirty="0" smtClean="0"/>
              <a:t>комплексы с </a:t>
            </a:r>
            <a:r>
              <a:rPr lang="ru-RU" sz="1400" b="1" spc="-30" dirty="0" err="1" smtClean="0"/>
              <a:t>БпЛА</a:t>
            </a:r>
            <a:r>
              <a:rPr lang="ru-RU" sz="1400" b="1" spc="-30" dirty="0" smtClean="0"/>
              <a:t> самолетного типа  </a:t>
            </a:r>
            <a:r>
              <a:rPr lang="ru-RU" sz="1400" spc="-30" dirty="0" smtClean="0"/>
              <a:t>- высшее, среднее профессиональное или среднее общее;</a:t>
            </a:r>
          </a:p>
          <a:p>
            <a:pPr marL="87313" indent="-873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400" spc="-30" dirty="0" smtClean="0"/>
              <a:t>для специалистов эксплуатирующих </a:t>
            </a:r>
            <a:r>
              <a:rPr lang="ru-RU" sz="1400" b="1" spc="-30" dirty="0" err="1" smtClean="0"/>
              <a:t>БпЛА</a:t>
            </a:r>
            <a:r>
              <a:rPr lang="ru-RU" sz="1400" b="1" spc="-30" dirty="0" smtClean="0"/>
              <a:t> </a:t>
            </a:r>
            <a:r>
              <a:rPr lang="ru-RU" sz="1400" b="1" spc="-30" dirty="0" err="1" smtClean="0"/>
              <a:t>коптерного</a:t>
            </a:r>
            <a:r>
              <a:rPr lang="ru-RU" sz="1400" b="1" spc="-30" dirty="0" smtClean="0"/>
              <a:t> типа, </a:t>
            </a:r>
            <a:r>
              <a:rPr lang="en-US" sz="1400" b="1" spc="-30" dirty="0" smtClean="0"/>
              <a:t>FPV</a:t>
            </a:r>
            <a:r>
              <a:rPr lang="ru-RU" sz="1400" b="1" spc="-30" dirty="0" smtClean="0"/>
              <a:t>-</a:t>
            </a:r>
            <a:r>
              <a:rPr lang="ru-RU" sz="1400" b="1" spc="-30" dirty="0" err="1" smtClean="0"/>
              <a:t>дроны</a:t>
            </a:r>
            <a:r>
              <a:rPr lang="ru-RU" sz="1400" b="1" spc="-30" dirty="0" smtClean="0"/>
              <a:t> </a:t>
            </a:r>
            <a:r>
              <a:rPr lang="ru-RU" sz="1400" b="1" spc="-30" dirty="0" err="1" smtClean="0"/>
              <a:t>коптерного</a:t>
            </a:r>
            <a:r>
              <a:rPr lang="ru-RU" sz="1400" b="1" spc="-30" dirty="0" smtClean="0"/>
              <a:t> и самолетного типа </a:t>
            </a:r>
            <a:r>
              <a:rPr lang="ru-RU" sz="1400" spc="-30" dirty="0" smtClean="0"/>
              <a:t>– высшее, среднее профессиональное, среднее общее или основное общее</a:t>
            </a:r>
            <a:endParaRPr lang="ru-RU" sz="1400" spc="-30" dirty="0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507A3D4D-FCA9-4D20-902A-B375FA5B01FF}"/>
              </a:ext>
            </a:extLst>
          </p:cNvPr>
          <p:cNvSpPr txBox="1"/>
          <p:nvPr/>
        </p:nvSpPr>
        <p:spPr>
          <a:xfrm>
            <a:off x="3346642" y="1549262"/>
            <a:ext cx="2553382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/>
              <a:t>для операторов </a:t>
            </a:r>
            <a:r>
              <a:rPr lang="en-US" sz="1400" dirty="0" smtClean="0"/>
              <a:t>FPV-</a:t>
            </a:r>
            <a:r>
              <a:rPr lang="ru-RU" sz="1400" dirty="0" err="1" smtClean="0"/>
              <a:t>дронов</a:t>
            </a:r>
            <a:endParaRPr lang="ru-RU" sz="1400" dirty="0" smtClean="0"/>
          </a:p>
          <a:p>
            <a:pPr algn="ctr">
              <a:lnSpc>
                <a:spcPct val="80000"/>
              </a:lnSpc>
            </a:pPr>
            <a:r>
              <a:rPr lang="ru-RU" sz="1400" dirty="0" smtClean="0"/>
              <a:t>от 18 до 35 </a:t>
            </a:r>
            <a:r>
              <a:rPr lang="ru-RU" sz="1400" dirty="0"/>
              <a:t>лет</a:t>
            </a:r>
          </a:p>
        </p:txBody>
      </p:sp>
      <p:sp>
        <p:nvSpPr>
          <p:cNvPr id="40" name="Равнобедренный треугольник 39"/>
          <p:cNvSpPr/>
          <p:nvPr/>
        </p:nvSpPr>
        <p:spPr>
          <a:xfrm rot="5400000">
            <a:off x="6652121" y="3579987"/>
            <a:ext cx="5169107" cy="601730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: скругленные углы 53">
            <a:extLst>
              <a:ext uri="{FF2B5EF4-FFF2-40B4-BE49-F238E27FC236}">
                <a16:creationId xmlns="" xmlns:a16="http://schemas.microsoft.com/office/drawing/2014/main" id="{96F805BA-7D6F-4100-A3BD-CB6855387C63}"/>
              </a:ext>
            </a:extLst>
          </p:cNvPr>
          <p:cNvSpPr/>
          <p:nvPr/>
        </p:nvSpPr>
        <p:spPr>
          <a:xfrm>
            <a:off x="6215146" y="1357294"/>
            <a:ext cx="2530800" cy="1008000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AE16106F-3BC7-483F-876F-9D2200DC5876}"/>
              </a:ext>
            </a:extLst>
          </p:cNvPr>
          <p:cNvSpPr/>
          <p:nvPr/>
        </p:nvSpPr>
        <p:spPr>
          <a:xfrm>
            <a:off x="6214967" y="1021570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профессиональному психологическому отбору </a:t>
            </a:r>
            <a:endParaRPr lang="ru-RU" sz="1100" b="1" dirty="0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69D6864E-C0E3-4C49-B67F-777FAC03FB9E}"/>
              </a:ext>
            </a:extLst>
          </p:cNvPr>
          <p:cNvSpPr txBox="1"/>
          <p:nvPr/>
        </p:nvSpPr>
        <p:spPr>
          <a:xfrm>
            <a:off x="6231278" y="1386768"/>
            <a:ext cx="2477580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/>
              <a:t>не ниже второй категории профессиональной психологической пригодности</a:t>
            </a:r>
            <a:endParaRPr lang="ru-RU" sz="1400" dirty="0"/>
          </a:p>
        </p:txBody>
      </p:sp>
      <p:sp>
        <p:nvSpPr>
          <p:cNvPr id="44" name="Прямоугольник: скругленные углы 53">
            <a:extLst>
              <a:ext uri="{FF2B5EF4-FFF2-40B4-BE49-F238E27FC236}">
                <a16:creationId xmlns="" xmlns:a16="http://schemas.microsoft.com/office/drawing/2014/main" id="{9DFC6434-BDB1-475B-BF84-6AAE75DCBEAF}"/>
              </a:ext>
            </a:extLst>
          </p:cNvPr>
          <p:cNvSpPr/>
          <p:nvPr/>
        </p:nvSpPr>
        <p:spPr>
          <a:xfrm>
            <a:off x="6214967" y="3365419"/>
            <a:ext cx="2530800" cy="920354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5BFFC125-89C4-4838-A5EF-C449248C234B}"/>
              </a:ext>
            </a:extLst>
          </p:cNvPr>
          <p:cNvSpPr txBox="1"/>
          <p:nvPr/>
        </p:nvSpPr>
        <p:spPr>
          <a:xfrm>
            <a:off x="6238160" y="3502670"/>
            <a:ext cx="2497074" cy="592603"/>
          </a:xfrm>
          <a:prstGeom prst="rect">
            <a:avLst/>
          </a:prstGeom>
          <a:noFill/>
        </p:spPr>
        <p:txBody>
          <a:bodyPr wrap="square" lIns="36000" rIns="3600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/>
              <a:t>наличие хорошо развитого вестибулярного аппарата</a:t>
            </a:r>
            <a:br>
              <a:rPr lang="ru-RU" sz="1400" dirty="0" smtClean="0"/>
            </a:br>
            <a:r>
              <a:rPr lang="ru-RU" sz="1400" spc="-30" dirty="0" smtClean="0"/>
              <a:t>и развитой мелкой моторики рук</a:t>
            </a:r>
            <a:endParaRPr lang="ru-RU" sz="1400" spc="-30" dirty="0"/>
          </a:p>
        </p:txBody>
      </p:sp>
      <p:sp>
        <p:nvSpPr>
          <p:cNvPr id="47" name="Прямоугольник: скругленные углы 53">
            <a:extLst>
              <a:ext uri="{FF2B5EF4-FFF2-40B4-BE49-F238E27FC236}">
                <a16:creationId xmlns="" xmlns:a16="http://schemas.microsoft.com/office/drawing/2014/main" id="{17774284-D1DF-46C7-B19B-304310760EC7}"/>
              </a:ext>
            </a:extLst>
          </p:cNvPr>
          <p:cNvSpPr/>
          <p:nvPr/>
        </p:nvSpPr>
        <p:spPr>
          <a:xfrm>
            <a:off x="6214967" y="2418900"/>
            <a:ext cx="2530800" cy="872852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B31543B1-96F0-49F4-AAE4-9FCC7821B39C}"/>
              </a:ext>
            </a:extLst>
          </p:cNvPr>
          <p:cNvSpPr/>
          <p:nvPr/>
        </p:nvSpPr>
        <p:spPr>
          <a:xfrm>
            <a:off x="6214967" y="2164900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уровню физической подготовленности</a:t>
            </a:r>
            <a:endParaRPr lang="ru-RU" sz="1100" b="1" dirty="0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FD792377-850D-431E-934D-A03103F02134}"/>
              </a:ext>
            </a:extLst>
          </p:cNvPr>
          <p:cNvSpPr txBox="1"/>
          <p:nvPr/>
        </p:nvSpPr>
        <p:spPr>
          <a:xfrm>
            <a:off x="6231278" y="2529939"/>
            <a:ext cx="2477580" cy="4188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/>
              <a:t>не ниже «удовлетворительно»</a:t>
            </a:r>
            <a:endParaRPr lang="ru-RU" sz="1400" dirty="0"/>
          </a:p>
        </p:txBody>
      </p:sp>
      <p:sp>
        <p:nvSpPr>
          <p:cNvPr id="50" name="Прямоугольник: скругленные углы 53">
            <a:extLst>
              <a:ext uri="{FF2B5EF4-FFF2-40B4-BE49-F238E27FC236}">
                <a16:creationId xmlns="" xmlns:a16="http://schemas.microsoft.com/office/drawing/2014/main" id="{2682ECDA-A907-4A39-8423-8F2AAF8CFF43}"/>
              </a:ext>
            </a:extLst>
          </p:cNvPr>
          <p:cNvSpPr/>
          <p:nvPr/>
        </p:nvSpPr>
        <p:spPr>
          <a:xfrm>
            <a:off x="6217496" y="4344100"/>
            <a:ext cx="2530800" cy="2407797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7DDBC1B4-A50B-49E7-ABE0-33EFD505FA53}"/>
              </a:ext>
            </a:extLst>
          </p:cNvPr>
          <p:cNvSpPr/>
          <p:nvPr/>
        </p:nvSpPr>
        <p:spPr>
          <a:xfrm>
            <a:off x="6214967" y="4177914"/>
            <a:ext cx="2530800" cy="4053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наличию </a:t>
            </a:r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опыта</a:t>
            </a:r>
          </a:p>
          <a:p>
            <a:pPr algn="ctr" defTabSz="914265"/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службы (работы)</a:t>
            </a:r>
            <a:endParaRPr lang="ru-RU" sz="1100" b="1" dirty="0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Равнобедренный треугольник 51"/>
          <p:cNvSpPr/>
          <p:nvPr/>
        </p:nvSpPr>
        <p:spPr>
          <a:xfrm rot="16200000" flipH="1">
            <a:off x="254506" y="3563850"/>
            <a:ext cx="5169104" cy="601730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5BFFC125-89C4-4838-A5EF-C449248C234B}"/>
              </a:ext>
            </a:extLst>
          </p:cNvPr>
          <p:cNvSpPr txBox="1"/>
          <p:nvPr/>
        </p:nvSpPr>
        <p:spPr>
          <a:xfrm>
            <a:off x="6249958" y="4774884"/>
            <a:ext cx="2497074" cy="1766721"/>
          </a:xfrm>
          <a:prstGeom prst="rect">
            <a:avLst/>
          </a:prstGeom>
          <a:noFill/>
        </p:spPr>
        <p:txBody>
          <a:bodyPr wrap="square" lIns="36000" rIns="3600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400" spc="-50" dirty="0" smtClean="0"/>
              <a:t>при прочих равных условиях приоритет отдается кандидатам, имеющим опыт службы </a:t>
            </a:r>
            <a:br>
              <a:rPr lang="ru-RU" sz="1400" spc="-50" dirty="0" smtClean="0"/>
            </a:br>
            <a:r>
              <a:rPr lang="ru-RU" sz="1400" spc="-50" dirty="0" smtClean="0"/>
              <a:t>в авиационных воинских частях, подразделениях специального назначения (разведывательным), пилотам </a:t>
            </a:r>
            <a:r>
              <a:rPr lang="ru-RU" sz="1400" spc="-50" dirty="0" err="1" smtClean="0"/>
              <a:t>дронов</a:t>
            </a:r>
            <a:r>
              <a:rPr lang="ru-RU" sz="1400" spc="-50" dirty="0" smtClean="0"/>
              <a:t>, </a:t>
            </a:r>
            <a:r>
              <a:rPr lang="ru-RU" sz="1400" spc="-50" dirty="0" err="1" smtClean="0"/>
              <a:t>киберспортсменам</a:t>
            </a:r>
            <a:r>
              <a:rPr lang="ru-RU" sz="1400" spc="-50" dirty="0" smtClean="0"/>
              <a:t>, авиамоделистам, увлекающимся компьютерными играми</a:t>
            </a:r>
            <a:endParaRPr lang="ru-RU" sz="1400" spc="-50" dirty="0"/>
          </a:p>
        </p:txBody>
      </p:sp>
      <p:grpSp>
        <p:nvGrpSpPr>
          <p:cNvPr id="56" name="Группа 55"/>
          <p:cNvGrpSpPr/>
          <p:nvPr/>
        </p:nvGrpSpPr>
        <p:grpSpPr>
          <a:xfrm>
            <a:off x="-51083" y="83479"/>
            <a:ext cx="12170630" cy="685926"/>
            <a:chOff x="-65254" y="58919"/>
            <a:chExt cx="12191992" cy="524038"/>
          </a:xfrm>
        </p:grpSpPr>
        <p:sp>
          <p:nvSpPr>
            <p:cNvPr id="59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-65254" y="165165"/>
              <a:ext cx="12191992" cy="417792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lvl="0" algn="ctr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ru-RU" sz="32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Требования к </a:t>
              </a:r>
              <a:r>
                <a:rPr lang="ru-RU" sz="32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кандидатам </a:t>
              </a:r>
            </a:p>
            <a:p>
              <a:pPr lvl="0" algn="ctr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ru-RU" sz="32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в войска </a:t>
              </a:r>
              <a:r>
                <a:rPr lang="ru-RU" sz="32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беспилотных систем</a:t>
              </a:r>
            </a:p>
          </p:txBody>
        </p:sp>
      </p:grp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D2312734-6703-4F0B-B72F-81AFD6DFB010}"/>
              </a:ext>
            </a:extLst>
          </p:cNvPr>
          <p:cNvSpPr/>
          <p:nvPr/>
        </p:nvSpPr>
        <p:spPr>
          <a:xfrm>
            <a:off x="6204046" y="3014511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Дополнительное требование</a:t>
            </a:r>
          </a:p>
          <a:p>
            <a:pPr algn="ctr" defTabSz="914265"/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для операторов </a:t>
            </a:r>
            <a:r>
              <a:rPr lang="ru-RU" sz="1100" b="1" dirty="0" err="1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БпЛА</a:t>
            </a:r>
            <a:endParaRPr lang="ru-RU" sz="1100" b="1" dirty="0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63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sp>
        <p:nvSpPr>
          <p:cNvPr id="67" name="Rectangle 8"/>
          <p:cNvSpPr>
            <a:spLocks noChangeArrowheads="1"/>
          </p:cNvSpPr>
          <p:nvPr/>
        </p:nvSpPr>
        <p:spPr bwMode="auto">
          <a:xfrm>
            <a:off x="175453" y="321224"/>
            <a:ext cx="244749" cy="64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372" tIns="60690" rIns="121372" bIns="606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1906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48FAD27D-C9F6-42D2-91B1-3E8FA8598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</p:spPr>
      </p:pic>
      <p:grpSp>
        <p:nvGrpSpPr>
          <p:cNvPr id="578" name="Группа 577"/>
          <p:cNvGrpSpPr/>
          <p:nvPr/>
        </p:nvGrpSpPr>
        <p:grpSpPr>
          <a:xfrm>
            <a:off x="-110799" y="83480"/>
            <a:ext cx="12170631" cy="739106"/>
            <a:chOff x="-125077" y="58919"/>
            <a:chExt cx="12191992" cy="564667"/>
          </a:xfrm>
        </p:grpSpPr>
        <p:sp>
          <p:nvSpPr>
            <p:cNvPr id="581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582" name="TextBox 581"/>
            <p:cNvSpPr txBox="1"/>
            <p:nvPr/>
          </p:nvSpPr>
          <p:spPr>
            <a:xfrm>
              <a:off x="-125077" y="205794"/>
              <a:ext cx="12191992" cy="417792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lvl="0" algn="ctr" defTabSz="1034349">
                <a:lnSpc>
                  <a:spcPct val="95000"/>
                </a:lnSpc>
                <a:defRPr/>
              </a:pPr>
              <a:r>
                <a:rPr lang="ru-RU" sz="32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Основные выплаты за заключение контракта </a:t>
              </a:r>
            </a:p>
            <a:p>
              <a:pPr lvl="0" algn="ctr" defTabSz="1034349">
                <a:lnSpc>
                  <a:spcPct val="95000"/>
                </a:lnSpc>
                <a:defRPr/>
              </a:pPr>
              <a:r>
                <a:rPr lang="ru-RU" sz="32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и первый год службы</a:t>
              </a:r>
            </a:p>
          </p:txBody>
        </p:sp>
      </p:grpSp>
      <p:sp>
        <p:nvSpPr>
          <p:cNvPr id="579" name="Объект 2"/>
          <p:cNvSpPr>
            <a:spLocks noGrp="1"/>
          </p:cNvSpPr>
          <p:nvPr>
            <p:ph idx="1"/>
          </p:nvPr>
        </p:nvSpPr>
        <p:spPr>
          <a:xfrm>
            <a:off x="192170" y="1343025"/>
            <a:ext cx="11969329" cy="5248275"/>
          </a:xfrm>
        </p:spPr>
        <p:txBody>
          <a:bodyPr>
            <a:normAutofit fontScale="550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600" b="1" u="sng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4600" b="1" u="sng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4 0</a:t>
            </a:r>
            <a:r>
              <a:rPr lang="ru-RU" sz="4600" b="1" u="sng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00 </a:t>
            </a:r>
            <a:r>
              <a:rPr lang="ru-RU" sz="4600" b="1" u="sng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000 руб</a:t>
            </a:r>
            <a:r>
              <a:rPr lang="ru-RU" sz="46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- за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полный год службы участникам специальной военной операции при</a:t>
            </a:r>
            <a:r>
              <a:rPr lang="en-US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условии 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заключения контракта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Министерством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обороны Российской</a:t>
            </a:r>
            <a:r>
              <a:rPr lang="en-US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Федерации на срок от 1 года и более.</a:t>
            </a:r>
          </a:p>
          <a:p>
            <a:pPr marL="0" lvl="0" indent="0">
              <a:buNone/>
            </a:pPr>
            <a:endParaRPr lang="en-US" sz="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том числе</a:t>
            </a:r>
            <a:r>
              <a:rPr lang="en-US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		</a:t>
            </a:r>
            <a:endParaRPr lang="ru-RU" sz="4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4600" b="1" u="sng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2 </a:t>
            </a:r>
            <a:r>
              <a:rPr lang="ru-RU" sz="46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640 </a:t>
            </a:r>
            <a:r>
              <a:rPr lang="ru-RU" sz="4600" b="1" u="sng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000 тыс. руб. за год </a:t>
            </a:r>
          </a:p>
          <a:p>
            <a:pPr marL="0" lvl="0" indent="0">
              <a:buNone/>
            </a:pP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(в зависимости от воинского звания, должности и выслуги лет)</a:t>
            </a:r>
          </a:p>
          <a:p>
            <a:pPr lvl="0">
              <a:buFont typeface="Wingdings" pitchFamily="2" charset="2"/>
              <a:buChar char="Ø"/>
            </a:pP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400 тыс. руб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- Федеральная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единовременная 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выплата. </a:t>
            </a:r>
          </a:p>
          <a:p>
            <a:pPr lvl="0">
              <a:buFont typeface="Wingdings" pitchFamily="2" charset="2"/>
              <a:buChar char="Ø"/>
            </a:pPr>
            <a:endParaRPr lang="ru-RU" sz="4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650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000 тыс. руб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-  Региональная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единовременная 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выплата. </a:t>
            </a:r>
          </a:p>
          <a:p>
            <a:pPr lvl="0">
              <a:buFont typeface="Wingdings" pitchFamily="2" charset="2"/>
              <a:buChar char="Ø"/>
            </a:pPr>
            <a:endParaRPr lang="ru-RU" sz="4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Ежемесячная надбавка специалистам </a:t>
            </a:r>
            <a:r>
              <a:rPr lang="ru-RU" sz="4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БпС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особые условия </a:t>
            </a:r>
            <a:endParaRPr lang="ru-RU" sz="4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военной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службы к окладу по воинской должности </a:t>
            </a:r>
            <a:r>
              <a:rPr lang="ru-RU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размере 300% .</a:t>
            </a:r>
          </a:p>
          <a:p>
            <a:pPr marL="0" lv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33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3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8FAD27D-C9F6-42D2-91B1-3E8FA8598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4" y="0"/>
            <a:ext cx="1219802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08B5C2-75A2-4819-BC72-3C9604358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9825" y="9525"/>
            <a:ext cx="8172450" cy="981075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ru-RU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Кто нужен </a:t>
            </a:r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помимо </a:t>
            </a:r>
            <a:r>
              <a:rPr lang="ru-RU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операторов?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C27D1-62FA-4B34-8C01-D52D9EB67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7" y="225742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• Инженеры и техники</a:t>
            </a:r>
          </a:p>
          <a:p>
            <a:pPr marL="0" indent="0">
              <a:buNone/>
            </a:pPr>
            <a:r>
              <a:rPr lang="ru-RU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• Пилоты внешнего управления</a:t>
            </a:r>
          </a:p>
          <a:p>
            <a:pPr marL="0" indent="0">
              <a:buNone/>
            </a:pPr>
            <a:r>
              <a:rPr lang="ru-RU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• Специалисты целевой нагрузки</a:t>
            </a:r>
          </a:p>
          <a:p>
            <a:pPr marL="0" indent="0">
              <a:buNone/>
            </a:pPr>
            <a:r>
              <a:rPr lang="ru-RU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• Водители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23053" y="66969"/>
            <a:ext cx="12167022" cy="876791"/>
            <a:chOff x="42" y="-18897"/>
            <a:chExt cx="12188377" cy="66985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9" y="66969"/>
            <a:ext cx="922967" cy="10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275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3052</TotalTime>
  <Words>629</Words>
  <Application>Microsoft Office PowerPoint</Application>
  <PresentationFormat>Произвольный</PresentationFormat>
  <Paragraphs>132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ВОЙСКА  БЕСПИЛОТНЫХ СИСТЕМ</vt:lpstr>
      <vt:lpstr>СЛУЖБА В ВОЙСКАХ БЕСПИЛОТНЫХ СИСТЕМ ОТКРЫВАЕТ УНИКАЛЬНЫЕ ВОЗМОЖНОСТИ</vt:lpstr>
      <vt:lpstr>Презентация PowerPoint</vt:lpstr>
      <vt:lpstr>В ВОЙСКАХ БЕСПИЛОТНЫХ СИСТЕМ  ТЕБЯ НАУЧАТ</vt:lpstr>
      <vt:lpstr>Перечень обеспечений поступающего на военную службу по контракту</vt:lpstr>
      <vt:lpstr>Дополнительные выплаты</vt:lpstr>
      <vt:lpstr>Презентация PowerPoint</vt:lpstr>
      <vt:lpstr>Презентация PowerPoint</vt:lpstr>
      <vt:lpstr>Кто нужен помимо операторов?</vt:lpstr>
      <vt:lpstr>Презентация PowerPoint</vt:lpstr>
      <vt:lpstr>КОНТАКТЫ ПУНКТА ОТБОРА НА ВОЕННУЮ СЛУЖБУ ПО КОНТРАКТУ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род войск: Беспилотные Летательные Системы</dc:title>
  <dc:creator>ПОЛЬШЕКОВ</dc:creator>
  <cp:lastModifiedBy>Admin</cp:lastModifiedBy>
  <cp:revision>82</cp:revision>
  <dcterms:created xsi:type="dcterms:W3CDTF">2025-12-03T01:41:34Z</dcterms:created>
  <dcterms:modified xsi:type="dcterms:W3CDTF">2026-02-11T06:58:24Z</dcterms:modified>
</cp:coreProperties>
</file>